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1" d="100"/>
          <a:sy n="201" d="100"/>
        </p:scale>
        <p:origin x="640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7f7ab92f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7f7ab92f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7f7ab92f6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7f7ab92f6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Notebook is self-contained and contains ALL notes and instructions.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7f7ab92f6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7f7ab92f6c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7f7ab92f6c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7f7ab92f6c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7f7ab92f6c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7f7ab92f6c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Albumentations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2: Dense Prediction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62DFC9-CE73-1BFD-BF26-25F89041C695}"/>
              </a:ext>
            </a:extLst>
          </p:cNvPr>
          <p:cNvSpPr txBox="1"/>
          <p:nvPr/>
        </p:nvSpPr>
        <p:spPr>
          <a:xfrm>
            <a:off x="171728" y="177748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https://discuss.pytorch.org/t/cross-entropy-loss-error-on-image-segmentation/60194/6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BB91A8-F4C7-47A8-2E03-99B31F360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21" y="904972"/>
            <a:ext cx="3669207" cy="13046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78A2E1-AA3E-D56D-573B-9DEDF8CA9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21" y="2309090"/>
            <a:ext cx="2887317" cy="2400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4D759C-0988-F501-39C0-87D5CE472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173" y="2691823"/>
            <a:ext cx="3691035" cy="221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24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C1988A-EF4C-18EA-FB22-CE340C245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54" y="147782"/>
            <a:ext cx="2396424" cy="2691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1D1AEA-12B8-5B1C-5C41-974608A1A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59" y="2951018"/>
            <a:ext cx="2248813" cy="7320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139625-AD64-F87D-44AE-BEAB32CD7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355" y="78509"/>
            <a:ext cx="3011305" cy="30664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51B86C-DABC-0280-5B7F-0A1E4DC4981F}"/>
              </a:ext>
            </a:extLst>
          </p:cNvPr>
          <p:cNvSpPr txBox="1"/>
          <p:nvPr/>
        </p:nvSpPr>
        <p:spPr>
          <a:xfrm>
            <a:off x="3046600" y="3089116"/>
            <a:ext cx="2248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model_n10_bs32_lr0.01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787F47-B6B3-4E62-BB1C-80598FDDF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6600" y="3385683"/>
            <a:ext cx="1719361" cy="6927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2C1BE2-20DB-4363-25EE-3A0522A611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2762" y="4067191"/>
            <a:ext cx="4017818" cy="9266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5FCC1-D08F-BCDB-0D33-359A15D775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7313" y="110836"/>
            <a:ext cx="1837590" cy="21016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3DFD4B-C37F-3419-200A-B5DF39F01E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6108" y="799431"/>
            <a:ext cx="2385593" cy="13879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D773123-770D-F1BC-7A06-193C1AC2D3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0570" y="577828"/>
            <a:ext cx="1845327" cy="5146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E9CD43-41F7-436E-D852-67B3CF18DC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8282" y="2212502"/>
            <a:ext cx="2827615" cy="17818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656953-A55A-E271-49B5-55E5573D40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8632" y="3895814"/>
            <a:ext cx="2155368" cy="121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010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important vision tasks</a:t>
            </a:r>
            <a:br>
              <a:rPr lang="en"/>
            </a:b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00" y="1531913"/>
            <a:ext cx="4198726" cy="207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7800" y="1017725"/>
            <a:ext cx="3458824" cy="26938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1009413" y="4039700"/>
            <a:ext cx="24405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Depth Estimation</a:t>
            </a:r>
            <a:endParaRPr sz="1800"/>
          </a:p>
        </p:txBody>
      </p:sp>
      <p:sp>
        <p:nvSpPr>
          <p:cNvPr id="64" name="Google Shape;64;p14"/>
          <p:cNvSpPr txBox="1"/>
          <p:nvPr/>
        </p:nvSpPr>
        <p:spPr>
          <a:xfrm>
            <a:off x="5394214" y="4039700"/>
            <a:ext cx="28260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Semantic Segmentation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you will implement?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l="11374" t="4575" r="5541" b="4091"/>
          <a:stretch/>
        </p:blipFill>
        <p:spPr>
          <a:xfrm>
            <a:off x="3883350" y="1017725"/>
            <a:ext cx="5179400" cy="34897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1525500" y="1501300"/>
            <a:ext cx="1244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/>
              <a:t>Unet</a:t>
            </a:r>
            <a:endParaRPr sz="2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/>
          </a:p>
        </p:txBody>
      </p:sp>
      <p:sp>
        <p:nvSpPr>
          <p:cNvPr id="72" name="Google Shape;72;p15"/>
          <p:cNvSpPr txBox="1"/>
          <p:nvPr/>
        </p:nvSpPr>
        <p:spPr>
          <a:xfrm>
            <a:off x="636025" y="2074000"/>
            <a:ext cx="31524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most popular architecture for Dense Prediction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Image-to-Image tasks</a:t>
            </a:r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5422150" y="4562800"/>
            <a:ext cx="2101800" cy="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Unet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Take-aways</a:t>
            </a:r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By the end of completing this project, you will </a:t>
            </a:r>
            <a:endParaRPr b="1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Be able to use “timm” library to load pretrained encoders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Be able to define a Unet supporting any arbitrary encoder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Be able to modify pretrained architectures for task-specific fine-tuning and transfer models from one task to another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Be able to implement loss functions for dense prediction tasks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Gain experience in tuning deep learning models for best performance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Gain familiarity with data pre- and  post-processing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Competition</a:t>
            </a: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will compete with your classmates for best performance of your models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20 out of total 120 points are reserved for competition and will be given according to your rank within class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Top 3 winners</a:t>
            </a:r>
            <a:r>
              <a:rPr lang="en"/>
              <a:t> will be given food coupons by Prof. Peter Wonka :)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webpage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4775" y="1142475"/>
            <a:ext cx="338081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677C9-3EDD-32E0-15DF-E635CBC96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C711D-4B06-25AD-BEDC-8E21FFC62C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410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EB84847-279C-117B-AE72-1896601FC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00" y="182197"/>
            <a:ext cx="4558772" cy="7435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F1D08C-86BE-A8E6-DB22-46C7633A3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101" y="2257690"/>
            <a:ext cx="2175523" cy="27036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4DFF89-9A25-729F-4DF3-2C15D68CF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04" y="993279"/>
            <a:ext cx="3711369" cy="6315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C72FE70-7505-F621-5828-4884201C2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255" y="1701535"/>
            <a:ext cx="3601218" cy="6299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495037-3F2F-567E-78ED-75F900ADD2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822" y="2408133"/>
            <a:ext cx="3561651" cy="57434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D7E9114-BCB7-C747-1AB6-57CCC3809F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0079" y="396422"/>
            <a:ext cx="3346121" cy="459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158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8CA5702C-83A0-BBFD-EF2F-2A2110DF7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96" y="1896700"/>
            <a:ext cx="9119804" cy="2240613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Courier New" panose="02070309020205020404" pitchFamily="49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Courier New" panose="02070309020205020404" pitchFamily="49" charset="0"/>
              </a:rPr>
              <a:t>import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Courier New" panose="02070309020205020404" pitchFamily="49" charset="0"/>
              </a:rPr>
              <a:t>albumentations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Courier New" panose="02070309020205020404" pitchFamily="49" charset="0"/>
              </a:rPr>
              <a:t>as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Courier New" panose="02070309020205020404" pitchFamily="49" charset="0"/>
              </a:rPr>
              <a:t>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Courier New" panose="02070309020205020404" pitchFamily="49" charset="0"/>
              </a:rPr>
              <a:t>import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Courier New" panose="02070309020205020404" pitchFamily="49" charset="0"/>
              </a:rPr>
              <a:t>cv2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 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3D7B7B"/>
                </a:solidFill>
                <a:effectLst/>
                <a:latin typeface="Arial Unicode MS"/>
                <a:ea typeface="Courier New" panose="02070309020205020404" pitchFamily="49" charset="0"/>
              </a:rPr>
              <a:t># Declare an augmentation pipeline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transform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Compose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([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RandomCrop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width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  <a:ea typeface="Courier New" panose="02070309020205020404" pitchFamily="49" charset="0"/>
              </a:rPr>
              <a:t>256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height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  <a:ea typeface="Courier New" panose="02070309020205020404" pitchFamily="49" charset="0"/>
              </a:rPr>
              <a:t>256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),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HorizontalFlip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  <a:ea typeface="Courier New" panose="02070309020205020404" pitchFamily="49" charset="0"/>
              </a:rPr>
              <a:t>0.5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),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RandomBrightnessContrast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  <a:ea typeface="Courier New" panose="02070309020205020404" pitchFamily="49" charset="0"/>
              </a:rPr>
              <a:t>0.2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), ])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3D7B7B"/>
                </a:solidFill>
                <a:effectLst/>
                <a:latin typeface="Arial Unicode MS"/>
                <a:ea typeface="Courier New" panose="02070309020205020404" pitchFamily="49" charset="0"/>
              </a:rPr>
              <a:t># Read an image with OpenCV and convert it to the RGB </a:t>
            </a:r>
            <a:r>
              <a:rPr kumimoji="0" lang="en-US" altLang="en-US" sz="1000" b="0" i="1" u="none" strike="noStrike" cap="none" normalizeH="0" baseline="0" dirty="0" err="1">
                <a:ln>
                  <a:noFill/>
                </a:ln>
                <a:solidFill>
                  <a:srgbClr val="3D7B7B"/>
                </a:solidFill>
                <a:effectLst/>
                <a:latin typeface="Arial Unicode MS"/>
                <a:ea typeface="Courier New" panose="02070309020205020404" pitchFamily="49" charset="0"/>
              </a:rPr>
              <a:t>colorspace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image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cv2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imread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Arial Unicode MS"/>
                <a:ea typeface="Courier New" panose="02070309020205020404" pitchFamily="49" charset="0"/>
              </a:rPr>
              <a:t>"image.jpg"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)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image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cv2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cvtColor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image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cv2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COLOR_BGR2RGB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3D7B7B"/>
                </a:solidFill>
                <a:effectLst/>
                <a:latin typeface="Arial Unicode MS"/>
                <a:ea typeface="Courier New" panose="02070309020205020404" pitchFamily="49" charset="0"/>
              </a:rPr>
              <a:t># Augment an image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transformed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transform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image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image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transformed_image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transformed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[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Arial Unicode MS"/>
                <a:ea typeface="Courier New" panose="02070309020205020404" pitchFamily="49" charset="0"/>
              </a:rPr>
              <a:t>"image"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]</a:t>
            </a:r>
            <a:r>
              <a:rPr kumimoji="0" lang="en-US" altLang="en-US" sz="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4BE993-0EA1-D813-F2DE-550D566706A2}"/>
              </a:ext>
            </a:extLst>
          </p:cNvPr>
          <p:cNvSpPr txBox="1"/>
          <p:nvPr/>
        </p:nvSpPr>
        <p:spPr>
          <a:xfrm>
            <a:off x="198581" y="303312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https://en.wikipedia.org/wiki/Albumentations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90176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2586</TotalTime>
  <Words>303</Words>
  <Application>Microsoft Office PowerPoint</Application>
  <PresentationFormat>On-screen Show (16:9)</PresentationFormat>
  <Paragraphs>34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 Unicode MS</vt:lpstr>
      <vt:lpstr>Arial</vt:lpstr>
      <vt:lpstr>Simple Light</vt:lpstr>
      <vt:lpstr>Project 2: Dense Prediction</vt:lpstr>
      <vt:lpstr>Two important vision tasks </vt:lpstr>
      <vt:lpstr>What you will implement?</vt:lpstr>
      <vt:lpstr>Take-aways</vt:lpstr>
      <vt:lpstr>Competition</vt:lpstr>
      <vt:lpstr>Course webpage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2: Dense Prediction</dc:title>
  <cp:lastModifiedBy>Hui Wang</cp:lastModifiedBy>
  <cp:revision>5</cp:revision>
  <dcterms:modified xsi:type="dcterms:W3CDTF">2023-10-02T17:13:31Z</dcterms:modified>
</cp:coreProperties>
</file>